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686"/>
  </p:normalViewPr>
  <p:slideViewPr>
    <p:cSldViewPr snapToGrid="0" snapToObjects="1">
      <p:cViewPr>
        <p:scale>
          <a:sx n="100" d="100"/>
          <a:sy n="100" d="100"/>
        </p:scale>
        <p:origin x="13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F7585-46C6-B348-B6B4-0D41192400E6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FC4AD-78FE-0E46-9E6F-5233C1312B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575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F1CE1-70DC-DA44-A035-A4BC6B9E9F1F}" type="datetimeFigureOut">
              <a:rPr kumimoji="1" lang="ja-JP" altLang="en-US" smtClean="0"/>
              <a:t>2019/1/23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EB0C-97D3-7644-80B6-DD440CE8DF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34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xn--d1haa.com/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xn--u0haa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正方形/長方形 69"/>
          <p:cNvSpPr/>
          <p:nvPr/>
        </p:nvSpPr>
        <p:spPr>
          <a:xfrm>
            <a:off x="3673124" y="1935128"/>
            <a:ext cx="2718209" cy="1010091"/>
          </a:xfrm>
          <a:prstGeom prst="rect">
            <a:avLst/>
          </a:prstGeom>
          <a:pattFill prst="smConfetti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6745357" y="2346912"/>
            <a:ext cx="3008244" cy="0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図形グループ 9"/>
          <p:cNvGrpSpPr/>
          <p:nvPr/>
        </p:nvGrpSpPr>
        <p:grpSpPr>
          <a:xfrm>
            <a:off x="7726867" y="1911970"/>
            <a:ext cx="1000545" cy="861393"/>
            <a:chOff x="6248397" y="331305"/>
            <a:chExt cx="1000545" cy="861393"/>
          </a:xfrm>
          <a:noFill/>
        </p:grpSpPr>
        <p:sp>
          <p:nvSpPr>
            <p:cNvPr id="8" name="円/楕円 7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タイトル 1"/>
          <p:cNvSpPr txBox="1">
            <a:spLocks/>
          </p:cNvSpPr>
          <p:nvPr/>
        </p:nvSpPr>
        <p:spPr>
          <a:xfrm>
            <a:off x="6961178" y="3608457"/>
            <a:ext cx="2531924" cy="11264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/>
            </a:r>
            <a:br>
              <a:rPr lang="en-US" altLang="ja-JP" sz="1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</a:br>
            <a:r>
              <a:rPr lang="ja-JP" altLang="en-US" sz="1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舞岡家・名美川家</a:t>
            </a:r>
            <a:r>
              <a:rPr lang="en-US" altLang="ja-JP" sz="1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/>
            </a:r>
            <a:br>
              <a:rPr lang="en-US" altLang="ja-JP" sz="1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</a:br>
            <a:r>
              <a:rPr lang="ja-JP" altLang="en-US" sz="16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顔合わせ食事会</a:t>
            </a:r>
            <a:r>
              <a:rPr lang="en-US" altLang="ja-JP" sz="16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/>
            </a:r>
            <a:br>
              <a:rPr lang="en-US" altLang="ja-JP" sz="16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</a:br>
            <a:endParaRPr lang="ja-JP" altLang="en-US" sz="12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18" name="円弧 17"/>
          <p:cNvSpPr/>
          <p:nvPr/>
        </p:nvSpPr>
        <p:spPr>
          <a:xfrm flipV="1">
            <a:off x="7452985" y="911791"/>
            <a:ext cx="1603528" cy="1460521"/>
          </a:xfrm>
          <a:prstGeom prst="arc">
            <a:avLst>
              <a:gd name="adj1" fmla="val 10778550"/>
              <a:gd name="adj2" fmla="val 21572419"/>
            </a:avLst>
          </a:prstGeom>
          <a:ln w="11430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7014187" y="5570499"/>
            <a:ext cx="2531924" cy="821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ja-JP" sz="12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2019</a:t>
            </a:r>
            <a:r>
              <a:rPr lang="ja-JP" altLang="en-US" sz="12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年吉日</a:t>
            </a:r>
            <a:endParaRPr lang="en-US" altLang="ja-JP" sz="12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2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料亭真井奈陽にて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3440480" y="1116412"/>
            <a:ext cx="3017610" cy="25020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結婚式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は、来年秋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ごろ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東京・渋谷区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「真居名美神社」を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予定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（</a:t>
            </a: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両家</a:t>
            </a:r>
            <a:r>
              <a:rPr lang="ja-JP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の親族のみの出席を考えて</a:t>
            </a: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おります</a:t>
            </a: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）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　</a:t>
            </a:r>
            <a:r>
              <a:rPr lang="en-US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2019</a:t>
            </a:r>
            <a:r>
              <a:rPr lang="ja-JP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en-US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10</a:t>
            </a:r>
            <a:r>
              <a:rPr lang="ja-JP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月　入籍・新居</a:t>
            </a: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引越し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　</a:t>
            </a:r>
            <a:r>
              <a:rPr lang="en-US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2019</a:t>
            </a:r>
            <a:r>
              <a:rPr lang="ja-JP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en-US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11</a:t>
            </a:r>
            <a:r>
              <a:rPr lang="ja-JP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月　</a:t>
            </a: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新婚旅行</a:t>
            </a: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先はドバイを予定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 flipV="1">
            <a:off x="0" y="449180"/>
            <a:ext cx="6577263" cy="15504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図形グループ 36"/>
          <p:cNvGrpSpPr/>
          <p:nvPr/>
        </p:nvGrpSpPr>
        <p:grpSpPr>
          <a:xfrm>
            <a:off x="229625" y="700007"/>
            <a:ext cx="470067" cy="443024"/>
            <a:chOff x="6248397" y="331305"/>
            <a:chExt cx="1000545" cy="861393"/>
          </a:xfrm>
          <a:noFill/>
        </p:grpSpPr>
        <p:sp>
          <p:nvSpPr>
            <p:cNvPr id="38" name="円/楕円 37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タイトル 1"/>
          <p:cNvSpPr txBox="1">
            <a:spLocks/>
          </p:cNvSpPr>
          <p:nvPr/>
        </p:nvSpPr>
        <p:spPr>
          <a:xfrm>
            <a:off x="769229" y="761318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両親紹介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173988" y="1253560"/>
            <a:ext cx="3151641" cy="23833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8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</a:t>
            </a:r>
            <a:r>
              <a:rPr lang="ja-JP" altLang="ja-JP" sz="1050" b="1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父　舞丘 真</a:t>
            </a:r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一郎</a:t>
            </a:r>
            <a:endParaRPr lang="en-US" altLang="ja-JP" sz="1050" b="1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日：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1960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年（昭和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35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年）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5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21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：＊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＊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自動車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味：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ウォーキング</a:t>
            </a:r>
          </a:p>
          <a:p>
            <a:pPr algn="l"/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 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新郎母</a:t>
            </a:r>
            <a:r>
              <a:rPr lang="ja-JP" altLang="ja-JP" sz="1050" b="1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舞丘 早苗</a:t>
            </a:r>
            <a:endParaRPr lang="ja-JP" altLang="ja-JP" sz="1050" b="1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日：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1962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年（昭和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37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年）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10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15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 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：専業主婦</a:t>
            </a: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味：シフォンケーキ作り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46" name="タイトル 1"/>
          <p:cNvSpPr txBox="1">
            <a:spLocks/>
          </p:cNvSpPr>
          <p:nvPr/>
        </p:nvSpPr>
        <p:spPr>
          <a:xfrm>
            <a:off x="160981" y="3871664"/>
            <a:ext cx="3151641" cy="23833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8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</a:t>
            </a:r>
            <a:r>
              <a:rPr lang="ja-JP" altLang="en-US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婦</a:t>
            </a:r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父</a:t>
            </a:r>
            <a:r>
              <a:rPr lang="ja-JP" altLang="ja-JP" sz="1050" b="1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名美川 </a:t>
            </a:r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武</a:t>
            </a:r>
            <a:endParaRPr lang="en-US" altLang="ja-JP" sz="1050" b="1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1960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年（昭和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35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年）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5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21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：＊＊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不動産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経営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味：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スポーツジム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 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ja-JP" altLang="ja-JP" sz="1050" b="1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</a:t>
            </a:r>
            <a:r>
              <a:rPr lang="ja-JP" altLang="en-US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婦</a:t>
            </a:r>
            <a:r>
              <a:rPr lang="ja-JP" altLang="ja-JP" sz="105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母</a:t>
            </a:r>
            <a:r>
              <a:rPr lang="ja-JP" altLang="ja-JP" sz="1050" b="1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名美川 雅子</a:t>
            </a:r>
            <a:r>
              <a:rPr lang="ja-JP" altLang="ja-JP" sz="1050" b="1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endParaRPr lang="en-US" altLang="ja-JP" sz="1050" b="1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 1964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年（昭和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39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年）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9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3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勤務先：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＊＊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不動産</a:t>
            </a:r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事務</a:t>
            </a:r>
            <a:endParaRPr lang="ja-JP" altLang="ja-JP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味：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ドラマ鑑賞 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228225" y="3796217"/>
            <a:ext cx="2986923" cy="1083"/>
          </a:xfrm>
          <a:prstGeom prst="line">
            <a:avLst/>
          </a:prstGeom>
          <a:ln w="0" cmpd="sng">
            <a:solidFill>
              <a:srgbClr val="FF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図形グループ 51"/>
          <p:cNvGrpSpPr/>
          <p:nvPr/>
        </p:nvGrpSpPr>
        <p:grpSpPr>
          <a:xfrm>
            <a:off x="3497526" y="729889"/>
            <a:ext cx="470067" cy="443024"/>
            <a:chOff x="6248397" y="331305"/>
            <a:chExt cx="1000545" cy="861393"/>
          </a:xfrm>
          <a:noFill/>
        </p:grpSpPr>
        <p:sp>
          <p:nvSpPr>
            <p:cNvPr id="53" name="円/楕円 52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8" name="タイトル 1"/>
          <p:cNvSpPr txBox="1">
            <a:spLocks/>
          </p:cNvSpPr>
          <p:nvPr/>
        </p:nvSpPr>
        <p:spPr>
          <a:xfrm>
            <a:off x="4037130" y="791200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挙式につきまして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grpSp>
        <p:nvGrpSpPr>
          <p:cNvPr id="60" name="図形グループ 59"/>
          <p:cNvGrpSpPr/>
          <p:nvPr/>
        </p:nvGrpSpPr>
        <p:grpSpPr>
          <a:xfrm>
            <a:off x="3510915" y="3629169"/>
            <a:ext cx="470067" cy="443024"/>
            <a:chOff x="6248397" y="331305"/>
            <a:chExt cx="1000545" cy="861393"/>
          </a:xfrm>
          <a:noFill/>
        </p:grpSpPr>
        <p:sp>
          <p:nvSpPr>
            <p:cNvPr id="61" name="円/楕円 60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円/楕円 61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円/楕円 63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円/楕円 64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6" name="タイトル 1"/>
          <p:cNvSpPr txBox="1">
            <a:spLocks/>
          </p:cNvSpPr>
          <p:nvPr/>
        </p:nvSpPr>
        <p:spPr>
          <a:xfrm>
            <a:off x="4050519" y="3690480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ふたりの連絡先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67" name="タイトル 1"/>
          <p:cNvSpPr txBox="1">
            <a:spLocks/>
          </p:cNvSpPr>
          <p:nvPr/>
        </p:nvSpPr>
        <p:spPr>
          <a:xfrm>
            <a:off x="3707034" y="3908306"/>
            <a:ext cx="3017610" cy="25985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	</a:t>
            </a: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1100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新郎連絡先</a:t>
            </a:r>
            <a:endParaRPr lang="en-US" altLang="ja-JP" sz="11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11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住　　所：</a:t>
            </a:r>
            <a:r>
              <a:rPr lang="ja-JP" altLang="ja-JP" sz="110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東京都港区</a:t>
            </a:r>
            <a:r>
              <a:rPr lang="ja-JP" altLang="ja-JP" sz="110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高</a:t>
            </a:r>
            <a:r>
              <a:rPr lang="ja-JP" altLang="en-US" sz="110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台</a:t>
            </a:r>
            <a:r>
              <a:rPr lang="en-US" altLang="ja-JP" sz="110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3-1-15 </a:t>
            </a: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　</a:t>
            </a:r>
            <a:r>
              <a:rPr lang="ja-JP" altLang="ja-JP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セントラルマンション</a:t>
            </a:r>
            <a:r>
              <a:rPr lang="en-US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1002</a:t>
            </a:r>
            <a:endParaRPr lang="ja-JP" altLang="ja-JP" sz="11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電話番号：</a:t>
            </a:r>
            <a:r>
              <a:rPr lang="en-US" altLang="ja-JP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090 </a:t>
            </a:r>
            <a:r>
              <a:rPr lang="en-US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□□□□ </a:t>
            </a:r>
            <a:r>
              <a:rPr lang="en-US" altLang="ja-JP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△△△△</a:t>
            </a: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メール　：</a:t>
            </a:r>
            <a:r>
              <a:rPr lang="en-US" altLang="ja-JP" sz="1100" dirty="0" err="1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xxxxxxxx</a:t>
            </a:r>
            <a:r>
              <a:rPr lang="ja-JP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＠</a:t>
            </a:r>
            <a:r>
              <a:rPr lang="en-US" altLang="ja-JP" sz="1100" u="sng" dirty="0">
                <a:latin typeface="Hiragino Mincho ProN W3" charset="-128"/>
                <a:ea typeface="Hiragino Mincho ProN W3" charset="-128"/>
                <a:cs typeface="Hiragino Mincho ProN W3" charset="-128"/>
                <a:hlinkClick r:id="rId2"/>
              </a:rPr>
              <a:t>□□□.com</a:t>
            </a:r>
            <a:endParaRPr lang="ja-JP" altLang="ja-JP" sz="11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</a:p>
          <a:p>
            <a:pPr algn="l">
              <a:lnSpc>
                <a:spcPct val="100000"/>
              </a:lnSpc>
            </a:pPr>
            <a:r>
              <a:rPr lang="ja-JP" altLang="ja-JP" sz="1100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新婦連絡先</a:t>
            </a:r>
            <a:endParaRPr lang="en-US" altLang="ja-JP" sz="11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住　　所：</a:t>
            </a:r>
            <a:r>
              <a:rPr lang="ja-JP" altLang="ja-JP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東京都</a:t>
            </a:r>
            <a:r>
              <a:rPr lang="ja-JP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品川区駒越</a:t>
            </a:r>
            <a:r>
              <a:rPr lang="en-US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5-213 </a:t>
            </a:r>
            <a:endParaRPr lang="en-US" altLang="ja-JP" sz="11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　</a:t>
            </a:r>
            <a:r>
              <a:rPr lang="ja-JP" altLang="ja-JP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ハイツ</a:t>
            </a:r>
            <a:r>
              <a:rPr lang="ja-JP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沢田</a:t>
            </a:r>
            <a:r>
              <a:rPr lang="en-US" altLang="ja-JP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203</a:t>
            </a: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電話番号：</a:t>
            </a:r>
            <a:r>
              <a:rPr lang="en-US" altLang="ja-JP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080 </a:t>
            </a:r>
            <a:r>
              <a:rPr lang="en-US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□□□□ △△△△</a:t>
            </a:r>
            <a:endParaRPr lang="ja-JP" altLang="ja-JP" sz="11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11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メール　：</a:t>
            </a:r>
            <a:r>
              <a:rPr lang="en-US" altLang="ja-JP" sz="1100" dirty="0" err="1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xxxxxx</a:t>
            </a:r>
            <a:r>
              <a:rPr lang="ja-JP" altLang="ja-JP" sz="11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＠</a:t>
            </a:r>
            <a:r>
              <a:rPr lang="en-US" altLang="ja-JP" sz="1100" u="sng" dirty="0">
                <a:latin typeface="Hiragino Mincho ProN W3" charset="-128"/>
                <a:ea typeface="Hiragino Mincho ProN W3" charset="-128"/>
                <a:cs typeface="Hiragino Mincho ProN W3" charset="-128"/>
                <a:hlinkClick r:id="rId3"/>
              </a:rPr>
              <a:t>△△△.com</a:t>
            </a:r>
            <a:endParaRPr lang="ja-JP" altLang="ja-JP" sz="11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pic>
        <p:nvPicPr>
          <p:cNvPr id="68" name="図 6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920" y="2016441"/>
            <a:ext cx="1239080" cy="822826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000" y="2025440"/>
            <a:ext cx="1117471" cy="838104"/>
          </a:xfrm>
          <a:prstGeom prst="rect">
            <a:avLst/>
          </a:prstGeom>
        </p:spPr>
      </p:pic>
      <p:cxnSp>
        <p:nvCxnSpPr>
          <p:cNvPr id="71" name="直線コネクタ 70"/>
          <p:cNvCxnSpPr/>
          <p:nvPr/>
        </p:nvCxnSpPr>
        <p:spPr>
          <a:xfrm flipV="1">
            <a:off x="0" y="6541815"/>
            <a:ext cx="6577263" cy="15504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7173211" y="1377270"/>
            <a:ext cx="2275587" cy="1538208"/>
          </a:xfrm>
          <a:prstGeom prst="rect">
            <a:avLst/>
          </a:prstGeom>
          <a:pattFill prst="smConfetti">
            <a:fgClr>
              <a:srgbClr val="FF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5115339" y="564278"/>
            <a:ext cx="4790661" cy="0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図形グループ 9"/>
          <p:cNvGrpSpPr/>
          <p:nvPr/>
        </p:nvGrpSpPr>
        <p:grpSpPr>
          <a:xfrm>
            <a:off x="1365824" y="733804"/>
            <a:ext cx="635255" cy="555317"/>
            <a:chOff x="6248397" y="331305"/>
            <a:chExt cx="1000545" cy="861393"/>
          </a:xfrm>
          <a:noFill/>
        </p:grpSpPr>
        <p:sp>
          <p:nvSpPr>
            <p:cNvPr id="8" name="円/楕円 7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円/楕円 4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タイトル 1"/>
          <p:cNvSpPr txBox="1">
            <a:spLocks/>
          </p:cNvSpPr>
          <p:nvPr/>
        </p:nvSpPr>
        <p:spPr>
          <a:xfrm>
            <a:off x="470079" y="1674061"/>
            <a:ext cx="2531924" cy="28359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本日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はお集まりいただき 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誠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にありがとうございます</a:t>
            </a:r>
          </a:p>
          <a:p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		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両家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の親睦を</a:t>
            </a:r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深め合い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良き親族となれるよう</a:t>
            </a: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ささやか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ですが　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食事会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を設けさせていただきました</a:t>
            </a:r>
          </a:p>
          <a:p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		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まだまだ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未熟者の二人ですが 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見守り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応援いただけますよう</a:t>
            </a:r>
          </a:p>
          <a:p>
            <a:r>
              <a:rPr lang="en-US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		</a:t>
            </a:r>
            <a:endParaRPr lang="en-US" altLang="ja-JP" sz="105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r>
              <a:rPr lang="ja-JP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どうぞ</a:t>
            </a:r>
            <a:r>
              <a:rPr lang="ja-JP" altLang="ja-JP" sz="105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よろしくお願いします </a:t>
            </a:r>
            <a:endParaRPr lang="ja-JP" altLang="en-US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8340246" y="2881889"/>
            <a:ext cx="1635602" cy="1970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7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90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新郎・</a:t>
            </a:r>
            <a:r>
              <a:rPr lang="ja-JP" altLang="ja-JP" sz="90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舞</a:t>
            </a:r>
            <a:r>
              <a:rPr lang="ja-JP" altLang="ja-JP" sz="900" b="1" u="sng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丘 </a:t>
            </a:r>
            <a:r>
              <a:rPr lang="ja-JP" altLang="ja-JP" sz="90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健</a:t>
            </a:r>
            <a:endParaRPr lang="en-US" altLang="ja-JP" sz="900" b="1" u="sng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誕生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日：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1985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ja-JP" altLang="ja-JP" sz="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（</a:t>
            </a:r>
            <a:r>
              <a:rPr lang="ja-JP" altLang="ja-JP" sz="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昭和</a:t>
            </a:r>
            <a:r>
              <a:rPr lang="en-US" altLang="ja-JP" sz="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60</a:t>
            </a:r>
            <a:r>
              <a:rPr lang="ja-JP" altLang="ja-JP" sz="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年）</a:t>
            </a:r>
            <a:endParaRPr lang="en-US" altLang="ja-JP" sz="5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８月５日生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en-US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34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歳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血液型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：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A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型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学歴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：マイナビ大学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メディア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学部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卒業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：＊＊商社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趣味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：海釣り</a:t>
            </a:r>
          </a:p>
          <a:p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 </a:t>
            </a: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70079" y="5241234"/>
            <a:ext cx="2531924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2019</a:t>
            </a:r>
            <a:r>
              <a:rPr lang="ja-JP" altLang="en-US" sz="105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年吉日</a:t>
            </a:r>
            <a:endParaRPr lang="ja-JP" altLang="en-US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grpSp>
        <p:nvGrpSpPr>
          <p:cNvPr id="14" name="図形グループ 13"/>
          <p:cNvGrpSpPr/>
          <p:nvPr/>
        </p:nvGrpSpPr>
        <p:grpSpPr>
          <a:xfrm>
            <a:off x="1370030" y="5836818"/>
            <a:ext cx="635255" cy="555317"/>
            <a:chOff x="6248397" y="331305"/>
            <a:chExt cx="1000545" cy="861393"/>
          </a:xfrm>
          <a:noFill/>
        </p:grpSpPr>
        <p:sp>
          <p:nvSpPr>
            <p:cNvPr id="16" name="円/楕円 15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920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図形グループ 22"/>
          <p:cNvGrpSpPr/>
          <p:nvPr/>
        </p:nvGrpSpPr>
        <p:grpSpPr>
          <a:xfrm>
            <a:off x="3479082" y="330487"/>
            <a:ext cx="470067" cy="443024"/>
            <a:chOff x="6248397" y="331305"/>
            <a:chExt cx="1000545" cy="861393"/>
          </a:xfrm>
          <a:noFill/>
        </p:grpSpPr>
        <p:sp>
          <p:nvSpPr>
            <p:cNvPr id="24" name="円/楕円 23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タイトル 1"/>
          <p:cNvSpPr txBox="1">
            <a:spLocks/>
          </p:cNvSpPr>
          <p:nvPr/>
        </p:nvSpPr>
        <p:spPr>
          <a:xfrm>
            <a:off x="4028677" y="429254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本日の流れ</a:t>
            </a:r>
            <a:endParaRPr lang="ja-JP" altLang="en-US" sz="1050" b="1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3422859" y="1238609"/>
            <a:ext cx="2734078" cy="34938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一、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始まり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の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挨拶</a:t>
            </a:r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二、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両家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紹介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三、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婚姻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届の記入・捺印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四</a:t>
            </a:r>
            <a:r>
              <a:rPr lang="en-US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記念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撮影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五、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父・真一郎より乾杯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六、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会食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・歓談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七、</a:t>
            </a:r>
            <a:r>
              <a:rPr lang="ja-JP" altLang="ja-JP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結び</a:t>
            </a:r>
            <a:r>
              <a:rPr lang="ja-JP" altLang="ja-JP" sz="1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の挨拶</a:t>
            </a: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en-US" altLang="ja-JP" sz="14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/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6463835" y="976822"/>
            <a:ext cx="0" cy="5290667"/>
          </a:xfrm>
          <a:prstGeom prst="line">
            <a:avLst/>
          </a:prstGeom>
          <a:ln w="22225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タイトル 1"/>
          <p:cNvSpPr txBox="1">
            <a:spLocks/>
          </p:cNvSpPr>
          <p:nvPr/>
        </p:nvSpPr>
        <p:spPr>
          <a:xfrm>
            <a:off x="3519474" y="5361605"/>
            <a:ext cx="2531924" cy="648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お開きは午後５時を予定しています</a:t>
            </a:r>
            <a:endParaRPr lang="ja-JP" altLang="en-US" sz="6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grpSp>
        <p:nvGrpSpPr>
          <p:cNvPr id="33" name="図形グループ 32"/>
          <p:cNvGrpSpPr/>
          <p:nvPr/>
        </p:nvGrpSpPr>
        <p:grpSpPr>
          <a:xfrm>
            <a:off x="6703144" y="883636"/>
            <a:ext cx="470067" cy="443024"/>
            <a:chOff x="6248397" y="331305"/>
            <a:chExt cx="1000545" cy="861393"/>
          </a:xfrm>
          <a:noFill/>
        </p:grpSpPr>
        <p:sp>
          <p:nvSpPr>
            <p:cNvPr id="34" name="円/楕円 33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タイトル 1"/>
          <p:cNvSpPr txBox="1">
            <a:spLocks/>
          </p:cNvSpPr>
          <p:nvPr/>
        </p:nvSpPr>
        <p:spPr>
          <a:xfrm>
            <a:off x="7216680" y="925563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新郎新婦　自己紹介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84" y="1473796"/>
            <a:ext cx="2001079" cy="1331968"/>
          </a:xfrm>
          <a:prstGeom prst="rect">
            <a:avLst/>
          </a:prstGeom>
        </p:spPr>
      </p:pic>
      <p:cxnSp>
        <p:nvCxnSpPr>
          <p:cNvPr id="42" name="直線コネクタ 41"/>
          <p:cNvCxnSpPr/>
          <p:nvPr/>
        </p:nvCxnSpPr>
        <p:spPr>
          <a:xfrm flipH="1">
            <a:off x="8261768" y="3055540"/>
            <a:ext cx="11307" cy="1662593"/>
          </a:xfrm>
          <a:prstGeom prst="line">
            <a:avLst/>
          </a:prstGeom>
          <a:ln w="0" cmpd="sng">
            <a:solidFill>
              <a:srgbClr val="FF7E7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タイトル 1"/>
          <p:cNvSpPr txBox="1">
            <a:spLocks/>
          </p:cNvSpPr>
          <p:nvPr/>
        </p:nvSpPr>
        <p:spPr>
          <a:xfrm>
            <a:off x="6782060" y="2956839"/>
            <a:ext cx="1513208" cy="19704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ja-JP" sz="90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新婦</a:t>
            </a:r>
            <a:r>
              <a:rPr lang="ja-JP" altLang="en-US" sz="90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・</a:t>
            </a:r>
            <a:r>
              <a:rPr lang="ja-JP" altLang="ja-JP" sz="900" b="1" u="sng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名美川 恵子</a:t>
            </a:r>
            <a:endParaRPr lang="en-US" altLang="ja-JP" sz="900" b="1" u="sng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誕生日：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1990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ja-JP" altLang="ja-JP" sz="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（</a:t>
            </a:r>
            <a:r>
              <a:rPr lang="ja-JP" altLang="ja-JP" sz="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平成</a:t>
            </a:r>
            <a:r>
              <a:rPr lang="en-US" altLang="ja-JP" sz="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2</a:t>
            </a:r>
            <a:r>
              <a:rPr lang="ja-JP" altLang="ja-JP" sz="4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年</a:t>
            </a:r>
            <a:r>
              <a:rPr lang="ja-JP" altLang="ja-JP" sz="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）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en-US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2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月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20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日生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en-US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30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歳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血液型：</a:t>
            </a:r>
            <a:r>
              <a:rPr lang="en-US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O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型</a:t>
            </a:r>
          </a:p>
          <a:p>
            <a:pPr algn="l">
              <a:lnSpc>
                <a:spcPct val="100000"/>
              </a:lnSpc>
            </a:pP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学歴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：毎名美大学　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国文学部</a:t>
            </a: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en-US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</a:t>
            </a:r>
            <a:r>
              <a:rPr lang="ja-JP" altLang="en-US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　　　</a:t>
            </a: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卒業</a:t>
            </a:r>
            <a:endParaRPr lang="ja-JP" altLang="ja-JP" sz="7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勤務先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：＊＊商社勤務</a:t>
            </a:r>
          </a:p>
          <a:p>
            <a:pPr algn="l">
              <a:lnSpc>
                <a:spcPct val="100000"/>
              </a:lnSpc>
            </a:pPr>
            <a:endParaRPr lang="en-US" altLang="ja-JP" sz="7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l">
              <a:lnSpc>
                <a:spcPct val="100000"/>
              </a:lnSpc>
            </a:pPr>
            <a:r>
              <a:rPr lang="ja-JP" altLang="ja-JP" sz="7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趣味</a:t>
            </a:r>
            <a:r>
              <a:rPr lang="ja-JP" altLang="ja-JP" sz="7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　：美術館巡り</a:t>
            </a:r>
          </a:p>
        </p:txBody>
      </p:sp>
      <p:grpSp>
        <p:nvGrpSpPr>
          <p:cNvPr id="49" name="図形グループ 48"/>
          <p:cNvGrpSpPr/>
          <p:nvPr/>
        </p:nvGrpSpPr>
        <p:grpSpPr>
          <a:xfrm>
            <a:off x="6732827" y="5053966"/>
            <a:ext cx="470067" cy="443024"/>
            <a:chOff x="6248397" y="331305"/>
            <a:chExt cx="1000545" cy="861393"/>
          </a:xfrm>
          <a:noFill/>
        </p:grpSpPr>
        <p:sp>
          <p:nvSpPr>
            <p:cNvPr id="50" name="円/楕円 49"/>
            <p:cNvSpPr/>
            <p:nvPr/>
          </p:nvSpPr>
          <p:spPr>
            <a:xfrm>
              <a:off x="6248397" y="569842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6831499" y="56984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7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6546574" y="556034"/>
              <a:ext cx="417443" cy="353792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円/楕円 52"/>
            <p:cNvSpPr/>
            <p:nvPr/>
          </p:nvSpPr>
          <p:spPr>
            <a:xfrm>
              <a:off x="6546574" y="806003"/>
              <a:ext cx="417443" cy="386695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円/楕円 53"/>
            <p:cNvSpPr/>
            <p:nvPr/>
          </p:nvSpPr>
          <p:spPr>
            <a:xfrm>
              <a:off x="6559826" y="331305"/>
              <a:ext cx="390939" cy="322623"/>
            </a:xfrm>
            <a:prstGeom prst="ellipse">
              <a:avLst/>
            </a:prstGeom>
            <a:grpFill/>
            <a:ln w="66675" cmpd="thickThin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5" name="タイトル 1"/>
          <p:cNvSpPr txBox="1">
            <a:spLocks/>
          </p:cNvSpPr>
          <p:nvPr/>
        </p:nvSpPr>
        <p:spPr>
          <a:xfrm>
            <a:off x="7255507" y="5139367"/>
            <a:ext cx="1908300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ふたりの出会い</a:t>
            </a:r>
            <a:endParaRPr lang="ja-JP" altLang="en-US" sz="105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56" name="タイトル 1"/>
          <p:cNvSpPr txBox="1">
            <a:spLocks/>
          </p:cNvSpPr>
          <p:nvPr/>
        </p:nvSpPr>
        <p:spPr>
          <a:xfrm>
            <a:off x="6865395" y="5523320"/>
            <a:ext cx="2849770" cy="864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1"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私たちは、＊＊商社の営業３課</a:t>
            </a: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の</a:t>
            </a:r>
            <a:endParaRPr lang="en-US" altLang="ja-JP" sz="8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先輩</a:t>
            </a:r>
            <a:r>
              <a:rPr lang="ja-JP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後輩として</a:t>
            </a: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出会いました</a:t>
            </a:r>
            <a:endParaRPr lang="en-US" altLang="ja-JP" sz="8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新郎</a:t>
            </a:r>
            <a:r>
              <a:rPr lang="ja-JP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が新婦の教育係となり </a:t>
            </a:r>
            <a:endParaRPr lang="en-US" altLang="ja-JP" sz="800" dirty="0" smtClean="0">
              <a:latin typeface="Hiragino Mincho ProN W3" charset="-128"/>
              <a:ea typeface="Hiragino Mincho ProN W3" charset="-128"/>
              <a:cs typeface="Hiragino Mincho ProN W3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お互い</a:t>
            </a:r>
            <a:r>
              <a:rPr lang="ja-JP" altLang="ja-JP" sz="800" dirty="0">
                <a:latin typeface="Hiragino Mincho ProN W3" charset="-128"/>
                <a:ea typeface="Hiragino Mincho ProN W3" charset="-128"/>
                <a:cs typeface="Hiragino Mincho ProN W3" charset="-128"/>
              </a:rPr>
              <a:t>自然に惹かれ合うように</a:t>
            </a:r>
            <a:r>
              <a:rPr lang="ja-JP" altLang="ja-JP" sz="800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…</a:t>
            </a:r>
            <a:endParaRPr lang="ja-JP" altLang="ja-JP" sz="800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sp>
        <p:nvSpPr>
          <p:cNvPr id="58" name="タイトル 1"/>
          <p:cNvSpPr txBox="1">
            <a:spLocks/>
          </p:cNvSpPr>
          <p:nvPr/>
        </p:nvSpPr>
        <p:spPr>
          <a:xfrm>
            <a:off x="470079" y="4902642"/>
            <a:ext cx="2531924" cy="3292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050" b="1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舞丘</a:t>
            </a:r>
            <a:r>
              <a:rPr lang="en-US" altLang="ja-JP" sz="1050" b="1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 </a:t>
            </a:r>
            <a:r>
              <a:rPr lang="ja-JP" altLang="en-US" sz="1050" b="1" dirty="0" smtClean="0">
                <a:latin typeface="Hiragino Mincho ProN W3" charset="-128"/>
                <a:ea typeface="Hiragino Mincho ProN W3" charset="-128"/>
                <a:cs typeface="Hiragino Mincho ProN W3" charset="-128"/>
              </a:rPr>
              <a:t>健・名美川恵子</a:t>
            </a:r>
            <a:endParaRPr lang="ja-JP" altLang="en-US" sz="800" b="1" dirty="0">
              <a:latin typeface="Hiragino Mincho ProN W3" charset="-128"/>
              <a:ea typeface="Hiragino Mincho ProN W3" charset="-128"/>
              <a:cs typeface="Hiragino Mincho ProN W3" charset="-128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V="1">
            <a:off x="3328737" y="6595210"/>
            <a:ext cx="6577263" cy="15504"/>
          </a:xfrm>
          <a:prstGeom prst="line">
            <a:avLst/>
          </a:prstGeom>
          <a:ln w="107950" cmpd="tri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6114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177</Words>
  <Application>Microsoft Macintosh PowerPoint</Application>
  <PresentationFormat>A4 210x297 mm</PresentationFormat>
  <Paragraphs>142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Hiragino Mincho ProN W3</vt:lpstr>
      <vt:lpstr>Yu Gothic</vt:lpstr>
      <vt:lpstr>游ゴシック</vt:lpstr>
      <vt:lpstr>游ゴシック Light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池田 ゆき</dc:creator>
  <cp:lastModifiedBy>池田 ゆき</cp:lastModifiedBy>
  <cp:revision>14</cp:revision>
  <cp:lastPrinted>2019-01-22T08:19:21Z</cp:lastPrinted>
  <dcterms:created xsi:type="dcterms:W3CDTF">2019-01-22T06:56:43Z</dcterms:created>
  <dcterms:modified xsi:type="dcterms:W3CDTF">2019-01-23T13:04:22Z</dcterms:modified>
</cp:coreProperties>
</file>