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9" r:id="rId2"/>
    <p:sldId id="261" r:id="rId3"/>
    <p:sldId id="260" r:id="rId4"/>
    <p:sldId id="262" r:id="rId5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9"/>
    <p:restoredTop sz="94686"/>
  </p:normalViewPr>
  <p:slideViewPr>
    <p:cSldViewPr snapToGrid="0" snapToObjects="1">
      <p:cViewPr>
        <p:scale>
          <a:sx n="100" d="100"/>
          <a:sy n="100" d="100"/>
        </p:scale>
        <p:origin x="-318" y="17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7585-46C6-B348-B6B4-0D41192400E6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FC4AD-78FE-0E46-9E6F-5233C1312B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57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F1CE1-70DC-DA44-A035-A4BC6B9E9F1F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EB0C-97D3-7644-80B6-DD440CE8D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34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541795" y="1816225"/>
            <a:ext cx="4068762" cy="159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800" dirty="0" smtClean="0">
                <a:pattFill prst="pct50">
                  <a:fgClr>
                    <a:schemeClr val="accent4">
                      <a:lumMod val="50000"/>
                    </a:schemeClr>
                  </a:fgClr>
                  <a:bgClr>
                    <a:schemeClr val="bg1"/>
                  </a:bgClr>
                </a:pattFill>
                <a:latin typeface="Phosphate Inline" charset="0"/>
                <a:ea typeface="Phosphate Inline" charset="0"/>
                <a:cs typeface="Phosphate Inline" charset="0"/>
              </a:rPr>
              <a:t>First Family</a:t>
            </a:r>
            <a:br>
              <a:rPr lang="en-US" altLang="ja-JP" sz="4800" dirty="0" smtClean="0">
                <a:pattFill prst="pct50">
                  <a:fgClr>
                    <a:schemeClr val="accent4">
                      <a:lumMod val="50000"/>
                    </a:schemeClr>
                  </a:fgClr>
                  <a:bgClr>
                    <a:schemeClr val="bg1"/>
                  </a:bgClr>
                </a:pattFill>
                <a:latin typeface="Phosphate Inline" charset="0"/>
                <a:ea typeface="Phosphate Inline" charset="0"/>
                <a:cs typeface="Phosphate Inline" charset="0"/>
              </a:rPr>
            </a:br>
            <a:r>
              <a:rPr lang="en-US" altLang="ja-JP" sz="4800" dirty="0" smtClean="0">
                <a:pattFill prst="pct50">
                  <a:fgClr>
                    <a:schemeClr val="accent4">
                      <a:lumMod val="50000"/>
                    </a:schemeClr>
                  </a:fgClr>
                  <a:bgClr>
                    <a:schemeClr val="bg1"/>
                  </a:bgClr>
                </a:pattFill>
                <a:latin typeface="Phosphate Inline" charset="0"/>
                <a:ea typeface="Phosphate Inline" charset="0"/>
                <a:cs typeface="Phosphate Inline" charset="0"/>
              </a:rPr>
              <a:t>Gathering</a:t>
            </a:r>
            <a:endParaRPr lang="ja-JP" altLang="en-US" sz="4800" dirty="0">
              <a:pattFill prst="pct50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atin typeface="Phosphate Inline" charset="0"/>
              <a:ea typeface="Phosphate Inline" charset="0"/>
              <a:cs typeface="Phosphate Inline" charset="0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623051" y="991002"/>
            <a:ext cx="1682749" cy="4024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Masaya &amp; </a:t>
            </a:r>
            <a:r>
              <a:rPr lang="en-US" altLang="ja-JP" sz="3200" dirty="0" err="1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Nami</a:t>
            </a:r>
            <a:endParaRPr lang="ja-JP" altLang="en-US" sz="32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idx="1"/>
          </p:nvPr>
        </p:nvSpPr>
        <p:spPr>
          <a:xfrm>
            <a:off x="5503068" y="1953251"/>
            <a:ext cx="4068762" cy="1554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4800" dirty="0" smtClean="0">
                <a:latin typeface="Phosphate Inline" charset="0"/>
                <a:ea typeface="Phosphate Inline" charset="0"/>
                <a:cs typeface="Phosphate Inline" charset="0"/>
              </a:rPr>
              <a:t>First Family</a:t>
            </a:r>
            <a:br>
              <a:rPr kumimoji="1" lang="en-US" altLang="ja-JP" sz="4800" dirty="0" smtClean="0">
                <a:latin typeface="Phosphate Inline" charset="0"/>
                <a:ea typeface="Phosphate Inline" charset="0"/>
                <a:cs typeface="Phosphate Inline" charset="0"/>
              </a:rPr>
            </a:br>
            <a:r>
              <a:rPr lang="en-US" altLang="ja-JP" sz="4800" dirty="0" smtClean="0">
                <a:latin typeface="Phosphate Inline" charset="0"/>
                <a:ea typeface="Phosphate Inline" charset="0"/>
                <a:cs typeface="Phosphate Inline" charset="0"/>
              </a:rPr>
              <a:t>Gathering</a:t>
            </a:r>
            <a:endParaRPr kumimoji="1" lang="ja-JP" altLang="en-US" sz="4800" dirty="0">
              <a:latin typeface="Phosphate Inline" charset="0"/>
              <a:ea typeface="Phosphate Inline" charset="0"/>
              <a:cs typeface="Phosphate Inline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57837" y="571500"/>
            <a:ext cx="3937793" cy="5791200"/>
          </a:xfrm>
          <a:prstGeom prst="rect">
            <a:avLst/>
          </a:prstGeom>
          <a:noFill/>
          <a:ln w="88900" cap="sq" cmpd="thinThick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図形グループ 28"/>
          <p:cNvGrpSpPr/>
          <p:nvPr/>
        </p:nvGrpSpPr>
        <p:grpSpPr>
          <a:xfrm>
            <a:off x="5308600" y="342900"/>
            <a:ext cx="4440039" cy="6282230"/>
            <a:chOff x="5372100" y="342900"/>
            <a:chExt cx="4440039" cy="6282230"/>
          </a:xfrm>
        </p:grpSpPr>
        <p:cxnSp>
          <p:nvCxnSpPr>
            <p:cNvPr id="9" name="直線コネクタ 8"/>
            <p:cNvCxnSpPr>
              <a:stCxn id="17" idx="2"/>
            </p:cNvCxnSpPr>
            <p:nvPr/>
          </p:nvCxnSpPr>
          <p:spPr>
            <a:xfrm flipH="1">
              <a:off x="5461000" y="815065"/>
              <a:ext cx="7094" cy="5395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stCxn id="19" idx="0"/>
            </p:cNvCxnSpPr>
            <p:nvPr/>
          </p:nvCxnSpPr>
          <p:spPr>
            <a:xfrm flipH="1">
              <a:off x="9702799" y="776159"/>
              <a:ext cx="1697" cy="5357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5830529" y="6531070"/>
              <a:ext cx="3567471" cy="7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5740400" y="393700"/>
              <a:ext cx="3636827" cy="2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弧 16"/>
            <p:cNvSpPr/>
            <p:nvPr/>
          </p:nvSpPr>
          <p:spPr>
            <a:xfrm rot="1630879">
              <a:off x="5372100" y="342900"/>
              <a:ext cx="444500" cy="506019"/>
            </a:xfrm>
            <a:prstGeom prst="arc">
              <a:avLst>
                <a:gd name="adj1" fmla="val 17002096"/>
                <a:gd name="adj2" fmla="val 55659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/>
            <p:cNvSpPr/>
            <p:nvPr/>
          </p:nvSpPr>
          <p:spPr>
            <a:xfrm rot="7874764">
              <a:off x="9336880" y="318490"/>
              <a:ext cx="444500" cy="506019"/>
            </a:xfrm>
            <a:prstGeom prst="arc">
              <a:avLst>
                <a:gd name="adj1" fmla="val 17002096"/>
                <a:gd name="adj2" fmla="val 55659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弧 21"/>
            <p:cNvSpPr/>
            <p:nvPr/>
          </p:nvSpPr>
          <p:spPr>
            <a:xfrm rot="18072091">
              <a:off x="5407331" y="6141152"/>
              <a:ext cx="444500" cy="506019"/>
            </a:xfrm>
            <a:prstGeom prst="arc">
              <a:avLst>
                <a:gd name="adj1" fmla="val 17337027"/>
                <a:gd name="adj2" fmla="val 55659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弧 22"/>
            <p:cNvSpPr/>
            <p:nvPr/>
          </p:nvSpPr>
          <p:spPr>
            <a:xfrm rot="12884729">
              <a:off x="9363620" y="6119111"/>
              <a:ext cx="444500" cy="506019"/>
            </a:xfrm>
            <a:prstGeom prst="arc">
              <a:avLst>
                <a:gd name="adj1" fmla="val 17002096"/>
                <a:gd name="adj2" fmla="val 50917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タイトル 1"/>
          <p:cNvSpPr txBox="1">
            <a:spLocks/>
          </p:cNvSpPr>
          <p:nvPr/>
        </p:nvSpPr>
        <p:spPr>
          <a:xfrm>
            <a:off x="6669980" y="3619706"/>
            <a:ext cx="1682749" cy="4024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1.Apr 2019</a:t>
            </a:r>
            <a:endParaRPr lang="ja-JP" altLang="en-US" sz="32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5655899" y="4553467"/>
            <a:ext cx="3741668" cy="16568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dirty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a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t</a:t>
            </a:r>
            <a:endParaRPr lang="en-US" altLang="ja-JP" sz="2400" dirty="0" smtClean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  <a:p>
            <a:pPr algn="ctr"/>
            <a:r>
              <a:rPr lang="en-US" altLang="ja-JP" sz="2400" dirty="0" err="1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Mynavi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 </a:t>
            </a:r>
            <a:r>
              <a:rPr lang="en-US" altLang="ja-JP" sz="2400" dirty="0" err="1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Restrant</a:t>
            </a:r>
            <a:endParaRPr lang="ja-JP" altLang="en-US" sz="24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1196809" y="3260556"/>
            <a:ext cx="2444748" cy="399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Thank you</a:t>
            </a:r>
            <a:endParaRPr lang="ja-JP" altLang="en-US" sz="32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3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タイトル 1"/>
          <p:cNvSpPr txBox="1">
            <a:spLocks/>
          </p:cNvSpPr>
          <p:nvPr/>
        </p:nvSpPr>
        <p:spPr>
          <a:xfrm>
            <a:off x="1155031" y="1828801"/>
            <a:ext cx="2775285" cy="8946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Greeting</a:t>
            </a:r>
            <a:endParaRPr lang="ja-JP" altLang="en-US" sz="36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7" name="ハート 6"/>
          <p:cNvSpPr/>
          <p:nvPr/>
        </p:nvSpPr>
        <p:spPr>
          <a:xfrm>
            <a:off x="5662863" y="362787"/>
            <a:ext cx="3878414" cy="6166349"/>
          </a:xfrm>
          <a:prstGeom prst="heart">
            <a:avLst/>
          </a:prstGeom>
          <a:noFill/>
          <a:ln w="539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5643" y="2695071"/>
            <a:ext cx="3787558" cy="34968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本日は私たち二人のため</a:t>
            </a: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に</a:t>
            </a:r>
            <a:endParaRPr lang="en-US" altLang="ja-JP" sz="14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遠方</a:t>
            </a: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からお集まりいただき </a:t>
            </a:r>
          </a:p>
          <a:p>
            <a:pPr algn="ctr">
              <a:lnSpc>
                <a:spcPct val="150000"/>
              </a:lnSpc>
            </a:pP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誠にありがとうございます</a:t>
            </a:r>
          </a:p>
          <a:p>
            <a:pPr algn="ctr">
              <a:lnSpc>
                <a:spcPct val="150000"/>
              </a:lnSpc>
            </a:pP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この食事会を機</a:t>
            </a: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に</a:t>
            </a:r>
            <a:endParaRPr lang="en-US" altLang="ja-JP" sz="14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両家</a:t>
            </a: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の絆が深まればと思います</a:t>
            </a:r>
          </a:p>
          <a:p>
            <a:pPr algn="ctr">
              <a:lnSpc>
                <a:spcPct val="150000"/>
              </a:lnSpc>
            </a:pP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美味しい食事</a:t>
            </a: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と</a:t>
            </a:r>
            <a:endParaRPr lang="en-US" altLang="ja-JP" sz="14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楽しい</a:t>
            </a: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時間</a:t>
            </a: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を</a:t>
            </a:r>
            <a:endParaRPr lang="en-US" altLang="ja-JP" sz="14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お過ごし</a:t>
            </a: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ください</a:t>
            </a:r>
          </a:p>
          <a:p>
            <a:pPr algn="ctr">
              <a:lnSpc>
                <a:spcPct val="150000"/>
              </a:lnSpc>
            </a:pPr>
            <a:r>
              <a:rPr lang="en-US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 </a:t>
            </a:r>
            <a:endParaRPr lang="ja-JP" altLang="ja-JP" sz="14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sz="1400" b="1" dirty="0" smtClean="0">
              <a:solidFill>
                <a:schemeClr val="accent4">
                  <a:lumMod val="50000"/>
                </a:schemeClr>
              </a:solidFill>
              <a:latin typeface="Hiragino Mincho ProN W6" charset="-128"/>
              <a:ea typeface="Hiragino Mincho ProN W6" charset="-128"/>
              <a:cs typeface="Hiragino Mincho ProN W6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5662863" y="1980927"/>
            <a:ext cx="3878414" cy="5717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Fin</a:t>
            </a:r>
            <a:endParaRPr lang="ja-JP" altLang="en-US" sz="32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16" name="ハート 15"/>
          <p:cNvSpPr/>
          <p:nvPr/>
        </p:nvSpPr>
        <p:spPr>
          <a:xfrm>
            <a:off x="532089" y="362787"/>
            <a:ext cx="3878414" cy="6278645"/>
          </a:xfrm>
          <a:prstGeom prst="heart">
            <a:avLst/>
          </a:prstGeom>
          <a:noFill/>
          <a:ln w="539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9681" y="2552700"/>
            <a:ext cx="3787558" cy="34968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本日は両家が</a:t>
            </a: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揃い</a:t>
            </a:r>
            <a:endParaRPr lang="en-US" altLang="ja-JP" sz="14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充実</a:t>
            </a: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した時間を共に</a:t>
            </a: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でき</a:t>
            </a:r>
            <a:endParaRPr lang="en-US" altLang="ja-JP" sz="14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大変</a:t>
            </a: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うれしいです</a:t>
            </a:r>
          </a:p>
          <a:p>
            <a:pPr algn="ctr">
              <a:lnSpc>
                <a:spcPct val="150000"/>
              </a:lnSpc>
            </a:pP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若輩者の二人です</a:t>
            </a: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が</a:t>
            </a:r>
            <a:endParaRPr lang="en-US" altLang="ja-JP" sz="14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力</a:t>
            </a: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を合わせ温かい家庭</a:t>
            </a: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を</a:t>
            </a:r>
            <a:endParaRPr lang="en-US" altLang="ja-JP" sz="14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築きたい</a:t>
            </a: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と思います</a:t>
            </a:r>
          </a:p>
          <a:p>
            <a:pPr algn="ctr">
              <a:lnSpc>
                <a:spcPct val="150000"/>
              </a:lnSpc>
            </a:pP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今度</a:t>
            </a: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とも</a:t>
            </a:r>
            <a:endParaRPr lang="en-US" altLang="ja-JP" sz="14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どうぞよろしく</a:t>
            </a:r>
            <a:endParaRPr lang="en-US" altLang="ja-JP" sz="14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1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お願い</a:t>
            </a:r>
            <a:r>
              <a:rPr lang="ja-JP" altLang="ja-JP" sz="1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します</a:t>
            </a:r>
          </a:p>
          <a:p>
            <a:pPr algn="ctr">
              <a:lnSpc>
                <a:spcPct val="150000"/>
              </a:lnSpc>
            </a:pPr>
            <a:endParaRPr kumimoji="1" lang="ja-JP" altLang="en-US" sz="1400" b="1" dirty="0" smtClean="0">
              <a:solidFill>
                <a:schemeClr val="accent4">
                  <a:lumMod val="50000"/>
                </a:schemeClr>
              </a:solidFill>
              <a:latin typeface="Hiragino Mincho ProN W6" charset="-128"/>
              <a:ea typeface="Hiragino Mincho ProN W6" charset="-128"/>
              <a:cs typeface="Hiragino Mincho ProN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6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タイトル 1"/>
          <p:cNvSpPr txBox="1">
            <a:spLocks/>
          </p:cNvSpPr>
          <p:nvPr/>
        </p:nvSpPr>
        <p:spPr>
          <a:xfrm>
            <a:off x="5768806" y="1712493"/>
            <a:ext cx="984917" cy="399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No1.</a:t>
            </a:r>
            <a:endParaRPr lang="ja-JP" altLang="en-US" sz="18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6263073" y="734749"/>
            <a:ext cx="2444748" cy="399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Today’s flow</a:t>
            </a:r>
            <a:endParaRPr lang="ja-JP" altLang="en-US" sz="32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25" name="下カーブ リボン 24"/>
          <p:cNvSpPr/>
          <p:nvPr/>
        </p:nvSpPr>
        <p:spPr>
          <a:xfrm>
            <a:off x="5360053" y="290363"/>
            <a:ext cx="4250789" cy="888772"/>
          </a:xfrm>
          <a:prstGeom prst="ellipseRibbon">
            <a:avLst>
              <a:gd name="adj1" fmla="val 43666"/>
              <a:gd name="adj2" fmla="val 75000"/>
              <a:gd name="adj3" fmla="val 2813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13093" y="1442262"/>
            <a:ext cx="2630905" cy="455748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250000"/>
              </a:lnSpc>
            </a:pPr>
            <a:r>
              <a:rPr lang="ja-JP" altLang="ja-JP" sz="16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ふたり</a:t>
            </a:r>
            <a:r>
              <a:rPr lang="ja-JP" altLang="ja-JP" sz="16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から始まりの挨拶</a:t>
            </a:r>
          </a:p>
          <a:p>
            <a:pPr>
              <a:lnSpc>
                <a:spcPct val="250000"/>
              </a:lnSpc>
            </a:pPr>
            <a:r>
              <a:rPr lang="ja-JP" altLang="ja-JP" sz="16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ふたり</a:t>
            </a:r>
            <a:r>
              <a:rPr lang="ja-JP" altLang="ja-JP" sz="16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から両家紹介</a:t>
            </a:r>
          </a:p>
          <a:p>
            <a:pPr>
              <a:lnSpc>
                <a:spcPct val="250000"/>
              </a:lnSpc>
            </a:pPr>
            <a:r>
              <a:rPr lang="ja-JP" altLang="ja-JP" sz="16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婚姻</a:t>
            </a:r>
            <a:r>
              <a:rPr lang="ja-JP" altLang="ja-JP" sz="16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届の記入・捺印</a:t>
            </a:r>
          </a:p>
          <a:p>
            <a:pPr>
              <a:lnSpc>
                <a:spcPct val="250000"/>
              </a:lnSpc>
            </a:pPr>
            <a:r>
              <a:rPr lang="ja-JP" altLang="ja-JP" sz="16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はじめての</a:t>
            </a:r>
            <a:r>
              <a:rPr lang="ja-JP" altLang="ja-JP" sz="16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記念撮影</a:t>
            </a:r>
          </a:p>
          <a:p>
            <a:pPr>
              <a:lnSpc>
                <a:spcPct val="250000"/>
              </a:lnSpc>
            </a:pPr>
            <a:r>
              <a:rPr lang="ja-JP" altLang="ja-JP" sz="16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乾杯</a:t>
            </a:r>
            <a:r>
              <a:rPr lang="ja-JP" altLang="ja-JP" sz="16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のご挨拶</a:t>
            </a:r>
          </a:p>
          <a:p>
            <a:pPr>
              <a:lnSpc>
                <a:spcPct val="250000"/>
              </a:lnSpc>
            </a:pPr>
            <a:r>
              <a:rPr lang="ja-JP" altLang="ja-JP" sz="16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会食</a:t>
            </a:r>
            <a:r>
              <a:rPr lang="ja-JP" altLang="ja-JP" sz="16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・歓談タイム</a:t>
            </a:r>
          </a:p>
          <a:p>
            <a:pPr>
              <a:lnSpc>
                <a:spcPct val="250000"/>
              </a:lnSpc>
            </a:pPr>
            <a:r>
              <a:rPr lang="ja-JP" altLang="ja-JP" sz="16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ふたり</a:t>
            </a:r>
            <a:r>
              <a:rPr lang="ja-JP" altLang="ja-JP" sz="16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からの結びの挨拶</a:t>
            </a:r>
          </a:p>
          <a:p>
            <a:pPr>
              <a:lnSpc>
                <a:spcPct val="250000"/>
              </a:lnSpc>
            </a:pPr>
            <a:r>
              <a:rPr lang="en-US" altLang="ja-JP" sz="16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 </a:t>
            </a:r>
            <a:endParaRPr lang="ja-JP" altLang="ja-JP" sz="16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 algn="ctr">
              <a:lnSpc>
                <a:spcPct val="250000"/>
              </a:lnSpc>
            </a:pPr>
            <a:endParaRPr kumimoji="1" lang="ja-JP" altLang="en-US" sz="1600" b="1" dirty="0" smtClean="0">
              <a:solidFill>
                <a:schemeClr val="accent4">
                  <a:lumMod val="50000"/>
                </a:schemeClr>
              </a:solidFill>
              <a:latin typeface="Hiragino Mincho ProN W6" charset="-128"/>
              <a:ea typeface="Hiragino Mincho ProN W6" charset="-128"/>
              <a:cs typeface="Hiragino Mincho ProN W6" charset="-128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5736722" y="2358834"/>
            <a:ext cx="984917" cy="399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No2.</a:t>
            </a:r>
            <a:endParaRPr lang="ja-JP" altLang="en-US" sz="18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5752764" y="2936037"/>
            <a:ext cx="984917" cy="399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No3.</a:t>
            </a:r>
            <a:endParaRPr lang="ja-JP" altLang="en-US" sz="18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5736722" y="3555601"/>
            <a:ext cx="984917" cy="399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No4.</a:t>
            </a:r>
            <a:endParaRPr lang="ja-JP" altLang="en-US" sz="18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5736721" y="4165354"/>
            <a:ext cx="984917" cy="399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No5.</a:t>
            </a:r>
            <a:endParaRPr lang="ja-JP" altLang="en-US" sz="18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5720678" y="4786448"/>
            <a:ext cx="984917" cy="399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No6.</a:t>
            </a:r>
            <a:endParaRPr lang="ja-JP" altLang="en-US" sz="18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5736719" y="5356725"/>
            <a:ext cx="984917" cy="399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No7.</a:t>
            </a:r>
            <a:endParaRPr lang="ja-JP" altLang="en-US" sz="18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12" name="下カーブ リボン 11"/>
          <p:cNvSpPr/>
          <p:nvPr/>
        </p:nvSpPr>
        <p:spPr>
          <a:xfrm>
            <a:off x="473435" y="290363"/>
            <a:ext cx="4250789" cy="888772"/>
          </a:xfrm>
          <a:prstGeom prst="ellipseRibbon">
            <a:avLst>
              <a:gd name="adj1" fmla="val 43666"/>
              <a:gd name="adj2" fmla="val 75000"/>
              <a:gd name="adj3" fmla="val 28134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0" y="2134760"/>
            <a:ext cx="1903158" cy="1358974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>
          <a:xfrm>
            <a:off x="1376455" y="734749"/>
            <a:ext cx="2444748" cy="3992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Snell Roundhand" charset="0"/>
                <a:ea typeface="Snell Roundhand" charset="0"/>
                <a:cs typeface="Snell Roundhand" charset="0"/>
              </a:rPr>
              <a:t>Wedding Plan</a:t>
            </a:r>
            <a:endParaRPr lang="ja-JP" altLang="en-US" sz="3200" dirty="0">
              <a:solidFill>
                <a:schemeClr val="bg1"/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05392" y="1342456"/>
            <a:ext cx="359169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ja-JP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挙式日程：</a:t>
            </a:r>
            <a:r>
              <a:rPr lang="en-US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2019</a:t>
            </a:r>
            <a:r>
              <a:rPr lang="ja-JP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年６月</a:t>
            </a:r>
            <a:r>
              <a:rPr lang="en-US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16</a:t>
            </a:r>
            <a:r>
              <a:rPr lang="ja-JP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日</a:t>
            </a:r>
          </a:p>
          <a:p>
            <a:r>
              <a:rPr lang="ja-JP" altLang="ja-JP" sz="12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会</a:t>
            </a:r>
            <a:r>
              <a:rPr lang="ja-JP" altLang="en-US" sz="12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12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場：</a:t>
            </a:r>
            <a:r>
              <a:rPr lang="ja-JP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港区台場　</a:t>
            </a:r>
            <a:r>
              <a:rPr lang="en-US" altLang="ja-JP" sz="1200" b="1" dirty="0" err="1">
                <a:latin typeface="Hiragino Mincho ProN W6" charset="-128"/>
                <a:ea typeface="Hiragino Mincho ProN W6" charset="-128"/>
                <a:cs typeface="Hiragino Mincho ProN W6" charset="-128"/>
              </a:rPr>
              <a:t>Mynavi</a:t>
            </a:r>
            <a:r>
              <a:rPr lang="en-US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 Hotel</a:t>
            </a:r>
            <a:r>
              <a:rPr lang="ja-JP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＆</a:t>
            </a:r>
            <a:r>
              <a:rPr lang="en-US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Wedding</a:t>
            </a:r>
            <a:endParaRPr lang="ja-JP" altLang="ja-JP" sz="12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r>
              <a:rPr lang="ja-JP" altLang="ja-JP" sz="12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規</a:t>
            </a:r>
            <a:r>
              <a:rPr lang="ja-JP" altLang="en-US" sz="12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12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模：夫婦</a:t>
            </a:r>
            <a:r>
              <a:rPr lang="ja-JP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合わせて</a:t>
            </a:r>
            <a:r>
              <a:rPr lang="en-US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100</a:t>
            </a:r>
            <a:r>
              <a:rPr lang="ja-JP" altLang="ja-JP" sz="12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人をご招待予定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788">
            <a:off x="780759" y="2138281"/>
            <a:ext cx="1046724" cy="69650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128">
            <a:off x="1073503" y="2889074"/>
            <a:ext cx="858132" cy="57237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 rot="601110">
            <a:off x="3405932" y="2260287"/>
            <a:ext cx="1380241" cy="784830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この会場で</a:t>
            </a:r>
            <a:endParaRPr lang="en-US" altLang="ja-JP" sz="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お式を挙げるのが</a:t>
            </a:r>
            <a:endParaRPr lang="en-US" altLang="ja-JP" sz="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小さい頃から</a:t>
            </a:r>
            <a:endParaRPr lang="en-US" altLang="ja-JP" sz="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ずっと夢でした</a:t>
            </a:r>
            <a:endParaRPr lang="en-US" altLang="ja-JP" sz="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♡</a:t>
            </a:r>
            <a:endParaRPr lang="ja-JP" alt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5" t="13230" r="13022" b="41419"/>
          <a:stretch/>
        </p:blipFill>
        <p:spPr>
          <a:xfrm>
            <a:off x="4091039" y="2936793"/>
            <a:ext cx="512867" cy="55694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810654" y="3864661"/>
            <a:ext cx="3723070" cy="276999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新婚旅行</a:t>
            </a:r>
            <a:r>
              <a:rPr lang="ja-JP" altLang="ja-JP" sz="12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：</a:t>
            </a:r>
            <a:r>
              <a:rPr lang="ja-JP" altLang="en-US" sz="12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ハワイ（</a:t>
            </a:r>
            <a:r>
              <a:rPr lang="ja-JP" altLang="en-US" sz="1200" b="1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挙式後、そのまま旅立ちます）</a:t>
            </a:r>
            <a:endParaRPr lang="ja-JP" altLang="ja-JP" sz="12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7797" r="63115" b="41849"/>
          <a:stretch/>
        </p:blipFill>
        <p:spPr>
          <a:xfrm>
            <a:off x="938808" y="5669565"/>
            <a:ext cx="540886" cy="60100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49" y="4336248"/>
            <a:ext cx="2552355" cy="1698911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 rot="20930593">
            <a:off x="481887" y="4724575"/>
            <a:ext cx="1380241" cy="923330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新婚旅行は</a:t>
            </a:r>
            <a:endParaRPr lang="en-US" altLang="ja-JP" sz="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ノースショアで</a:t>
            </a:r>
            <a:endParaRPr lang="en-US" altLang="ja-JP" sz="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サーフィン三昧！</a:t>
            </a:r>
            <a:endParaRPr lang="en-US" altLang="ja-JP" sz="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あ、もちろん</a:t>
            </a:r>
            <a:endParaRPr lang="en-US" altLang="ja-JP" sz="9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ショッピングにも</a:t>
            </a:r>
            <a:endParaRPr lang="en-US" altLang="ja-JP" sz="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付き合いますっ</a:t>
            </a:r>
            <a:endParaRPr lang="ja-JP" alt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6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1314084" y="588019"/>
            <a:ext cx="2444748" cy="399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Profile</a:t>
            </a:r>
            <a:endParaRPr lang="ja-JP" altLang="en-US" sz="32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13" name="下カーブ リボン 12"/>
          <p:cNvSpPr/>
          <p:nvPr/>
        </p:nvSpPr>
        <p:spPr>
          <a:xfrm>
            <a:off x="411064" y="143633"/>
            <a:ext cx="4250789" cy="888772"/>
          </a:xfrm>
          <a:prstGeom prst="ellipseRibbon">
            <a:avLst>
              <a:gd name="adj1" fmla="val 43666"/>
              <a:gd name="adj2" fmla="val 75000"/>
              <a:gd name="adj3" fmla="val 2813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989714" y="2669672"/>
            <a:ext cx="3189768" cy="2185271"/>
          </a:xfrm>
          <a:prstGeom prst="rect">
            <a:avLst/>
          </a:prstGeom>
          <a:pattFill prst="openDmnd">
            <a:fgClr>
              <a:schemeClr val="accent4">
                <a:lumMod val="50000"/>
              </a:schemeClr>
            </a:fgClr>
            <a:bgClr>
              <a:schemeClr val="bg1"/>
            </a:bgClr>
          </a:pattFill>
          <a:ln w="88900" cap="sq" cmpd="thinThick">
            <a:solidFill>
              <a:schemeClr val="accent4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39" y="2797072"/>
            <a:ext cx="2950718" cy="196868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37066" y="1145115"/>
            <a:ext cx="3147984" cy="1432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sz="48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♠新郎　近藤 </a:t>
            </a:r>
            <a:r>
              <a:rPr lang="en-US" altLang="ja-JP" sz="48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  </a:t>
            </a:r>
            <a:r>
              <a:rPr lang="ja-JP" altLang="ja-JP" sz="48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真威（</a:t>
            </a:r>
            <a:r>
              <a:rPr lang="en-US" altLang="ja-JP" sz="48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26</a:t>
            </a:r>
            <a:r>
              <a:rPr lang="ja-JP" altLang="ja-JP" sz="48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歳）</a:t>
            </a:r>
            <a:endParaRPr lang="ja-JP" altLang="ja-JP" sz="48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20000"/>
              </a:lnSpc>
            </a:pPr>
            <a:endParaRPr lang="en-US" altLang="ja-JP" sz="32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20000"/>
              </a:lnSpc>
            </a:pPr>
            <a:r>
              <a:rPr lang="ja-JP" altLang="ja-JP" sz="4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誕生</a:t>
            </a:r>
            <a:r>
              <a:rPr lang="ja-JP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日：</a:t>
            </a:r>
            <a:r>
              <a:rPr lang="en-US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1993</a:t>
            </a:r>
            <a:r>
              <a:rPr lang="ja-JP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年（平成</a:t>
            </a:r>
            <a:r>
              <a:rPr lang="en-US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5</a:t>
            </a:r>
            <a:r>
              <a:rPr lang="ja-JP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</a:t>
            </a:r>
            <a:r>
              <a:rPr lang="ja-JP" altLang="ja-JP" sz="4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）</a:t>
            </a:r>
            <a:r>
              <a:rPr lang="en-US" altLang="ja-JP" sz="4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12</a:t>
            </a:r>
            <a:r>
              <a:rPr lang="ja-JP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月</a:t>
            </a:r>
            <a:r>
              <a:rPr lang="en-US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9</a:t>
            </a:r>
            <a:r>
              <a:rPr lang="ja-JP" altLang="ja-JP" sz="44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日生</a:t>
            </a:r>
            <a:endParaRPr lang="ja-JP" altLang="ja-JP" sz="44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20000"/>
              </a:lnSpc>
            </a:pPr>
            <a:r>
              <a:rPr lang="ja-JP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血液型：マイペースな</a:t>
            </a:r>
            <a:r>
              <a:rPr lang="en-US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B</a:t>
            </a:r>
            <a:r>
              <a:rPr lang="ja-JP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型</a:t>
            </a:r>
          </a:p>
          <a:p>
            <a:pPr>
              <a:lnSpc>
                <a:spcPct val="120000"/>
              </a:lnSpc>
            </a:pPr>
            <a:r>
              <a:rPr lang="ja-JP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学歴　：マイナビ大学　経営学部　卒業</a:t>
            </a:r>
          </a:p>
          <a:p>
            <a:pPr>
              <a:lnSpc>
                <a:spcPct val="120000"/>
              </a:lnSpc>
            </a:pPr>
            <a:r>
              <a:rPr lang="ja-JP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勤務先：＋＋物流勤務</a:t>
            </a:r>
          </a:p>
          <a:p>
            <a:pPr>
              <a:lnSpc>
                <a:spcPct val="120000"/>
              </a:lnSpc>
            </a:pPr>
            <a:r>
              <a:rPr lang="ja-JP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趣味　：サーフィン</a:t>
            </a:r>
          </a:p>
          <a:p>
            <a:pPr>
              <a:lnSpc>
                <a:spcPct val="120000"/>
              </a:lnSpc>
            </a:pPr>
            <a:r>
              <a:rPr lang="ja-JP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家族構成：父、母、兄、妹</a:t>
            </a:r>
          </a:p>
          <a:p>
            <a:pPr>
              <a:lnSpc>
                <a:spcPct val="120000"/>
              </a:lnSpc>
            </a:pPr>
            <a:r>
              <a:rPr lang="ja-JP" altLang="ja-JP" sz="44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理想の家族像：子沢山の賑やかな家庭</a:t>
            </a:r>
          </a:p>
          <a:p>
            <a:pPr algn="ctr">
              <a:lnSpc>
                <a:spcPct val="120000"/>
              </a:lnSpc>
            </a:pPr>
            <a:endParaRPr kumimoji="1" lang="ja-JP" altLang="en-US" sz="4000" b="1" dirty="0" smtClean="0">
              <a:solidFill>
                <a:schemeClr val="accent4">
                  <a:lumMod val="50000"/>
                </a:schemeClr>
              </a:solidFill>
              <a:latin typeface="Hiragino Mincho ProN W6" charset="-128"/>
              <a:ea typeface="Hiragino Mincho ProN W6" charset="-128"/>
              <a:cs typeface="Hiragino Mincho ProN W6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1706" y="5005915"/>
            <a:ext cx="3147984" cy="17092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ja-JP" altLang="ja-JP" sz="12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♡新婦　佐々木 奈美（</a:t>
            </a:r>
            <a:r>
              <a:rPr lang="en-US" altLang="ja-JP" sz="12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26</a:t>
            </a:r>
            <a:r>
              <a:rPr lang="ja-JP" altLang="ja-JP" sz="12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歳）</a:t>
            </a:r>
            <a:endParaRPr lang="ja-JP" altLang="ja-JP" sz="12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endParaRPr lang="en-US" altLang="ja-JP" sz="11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10000"/>
              </a:lnSpc>
            </a:pPr>
            <a:r>
              <a:rPr lang="ja-JP" altLang="ja-JP" sz="11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誕生</a:t>
            </a:r>
            <a:r>
              <a:rPr lang="ja-JP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日：</a:t>
            </a:r>
            <a:r>
              <a:rPr lang="en-US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1993</a:t>
            </a:r>
            <a:r>
              <a:rPr lang="ja-JP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年（平成</a:t>
            </a:r>
            <a:r>
              <a:rPr lang="en-US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5</a:t>
            </a:r>
            <a:r>
              <a:rPr lang="ja-JP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</a:t>
            </a:r>
            <a:r>
              <a:rPr lang="ja-JP" altLang="ja-JP" sz="11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）</a:t>
            </a:r>
            <a:r>
              <a:rPr lang="en-US" altLang="ja-JP" sz="11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7</a:t>
            </a:r>
            <a:r>
              <a:rPr lang="ja-JP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月</a:t>
            </a:r>
            <a:r>
              <a:rPr lang="en-US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31</a:t>
            </a:r>
            <a:r>
              <a:rPr lang="ja-JP" altLang="ja-JP" sz="11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日生</a:t>
            </a:r>
            <a:endParaRPr lang="ja-JP" altLang="ja-JP" sz="11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10000"/>
              </a:lnSpc>
            </a:pPr>
            <a:r>
              <a:rPr lang="ja-JP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血液型：</a:t>
            </a:r>
            <a:r>
              <a:rPr lang="en-US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AB</a:t>
            </a:r>
            <a:r>
              <a:rPr lang="ja-JP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型</a:t>
            </a:r>
          </a:p>
          <a:p>
            <a:pPr>
              <a:lnSpc>
                <a:spcPct val="110000"/>
              </a:lnSpc>
            </a:pPr>
            <a:r>
              <a:rPr lang="ja-JP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学歴　：マイナビカルチャー専門学校</a:t>
            </a:r>
          </a:p>
          <a:p>
            <a:pPr>
              <a:lnSpc>
                <a:spcPct val="110000"/>
              </a:lnSpc>
            </a:pPr>
            <a:r>
              <a:rPr lang="ja-JP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勤務先：＝＝アパレル　店長</a:t>
            </a:r>
          </a:p>
          <a:p>
            <a:pPr>
              <a:lnSpc>
                <a:spcPct val="110000"/>
              </a:lnSpc>
            </a:pPr>
            <a:r>
              <a:rPr lang="ja-JP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趣味　：洋服コーディネイト</a:t>
            </a:r>
          </a:p>
          <a:p>
            <a:pPr>
              <a:lnSpc>
                <a:spcPct val="110000"/>
              </a:lnSpc>
            </a:pPr>
            <a:r>
              <a:rPr lang="ja-JP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家族構成：父、母、姉、祖父母</a:t>
            </a:r>
          </a:p>
          <a:p>
            <a:pPr>
              <a:lnSpc>
                <a:spcPct val="110000"/>
              </a:lnSpc>
            </a:pPr>
            <a:r>
              <a:rPr lang="ja-JP" altLang="ja-JP" sz="11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理想の家族像：きちんと支え合える夫婦 </a:t>
            </a:r>
            <a:endParaRPr kumimoji="1" lang="ja-JP" altLang="en-US" sz="5400" b="1" dirty="0" smtClean="0">
              <a:solidFill>
                <a:schemeClr val="accent4">
                  <a:lumMod val="50000"/>
                </a:schemeClr>
              </a:solidFill>
              <a:latin typeface="Hiragino Mincho ProN W6" charset="-128"/>
              <a:ea typeface="Hiragino Mincho ProN W6" charset="-128"/>
              <a:cs typeface="Hiragino Mincho ProN W6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 rot="20784945">
            <a:off x="219447" y="2846893"/>
            <a:ext cx="2294893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偶然、通勤電車が一緒に</a:t>
            </a:r>
            <a:endParaRPr lang="en-US" altLang="ja-JP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まさか運命の相手だなんて！</a:t>
            </a:r>
            <a:endParaRPr lang="ja-JP" alt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 rot="650530">
            <a:off x="2605183" y="2833576"/>
            <a:ext cx="1715583" cy="553998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毎日素敵な服装で</a:t>
            </a:r>
            <a:endParaRPr lang="en-US" altLang="ja-JP" sz="1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おしゃれな人だなって</a:t>
            </a:r>
            <a:endParaRPr lang="en-US" altLang="ja-JP" sz="1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思ってました</a:t>
            </a:r>
            <a:endParaRPr lang="ja-JP" alt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 rot="21140035">
            <a:off x="1015223" y="3495485"/>
            <a:ext cx="1380241" cy="646331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日焼けしているのに</a:t>
            </a:r>
            <a:endParaRPr lang="en-US" altLang="ja-JP" sz="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スーツって</a:t>
            </a:r>
            <a:r>
              <a:rPr lang="en-US" altLang="ja-JP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……</a:t>
            </a:r>
          </a:p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一体何の仕事を</a:t>
            </a:r>
            <a:endParaRPr lang="en-US" altLang="ja-JP" sz="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ja-JP" altLang="en-US" sz="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rPr>
              <a:t>しているのかなって</a:t>
            </a:r>
            <a:endParaRPr lang="ja-JP" alt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sp>
        <p:nvSpPr>
          <p:cNvPr id="38" name="タイトル 1"/>
          <p:cNvSpPr txBox="1">
            <a:spLocks/>
          </p:cNvSpPr>
          <p:nvPr/>
        </p:nvSpPr>
        <p:spPr>
          <a:xfrm>
            <a:off x="6044960" y="583659"/>
            <a:ext cx="2444748" cy="399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rPr>
              <a:t>Family Profile</a:t>
            </a:r>
            <a:endParaRPr lang="ja-JP" altLang="en-US" sz="3200" dirty="0">
              <a:solidFill>
                <a:schemeClr val="accent4">
                  <a:lumMod val="50000"/>
                </a:schemeClr>
              </a:solidFill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39" name="下カーブ リボン 38"/>
          <p:cNvSpPr/>
          <p:nvPr/>
        </p:nvSpPr>
        <p:spPr>
          <a:xfrm>
            <a:off x="5141940" y="139273"/>
            <a:ext cx="4250789" cy="888772"/>
          </a:xfrm>
          <a:prstGeom prst="ellipseRibbon">
            <a:avLst>
              <a:gd name="adj1" fmla="val 43666"/>
              <a:gd name="adj2" fmla="val 75000"/>
              <a:gd name="adj3" fmla="val 2813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/>
          <p:nvPr/>
        </p:nvCxnSpPr>
        <p:spPr>
          <a:xfrm>
            <a:off x="7267334" y="1281336"/>
            <a:ext cx="0" cy="2079727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355979" y="1208777"/>
            <a:ext cx="2058607" cy="21961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ja-JP" sz="9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♠新郎父　近藤　隆二</a:t>
            </a:r>
            <a:endParaRPr lang="ja-JP" altLang="ja-JP" sz="9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誕生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日：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1969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年（昭和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44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）</a:t>
            </a:r>
            <a:endParaRPr lang="en-US" altLang="ja-JP" sz="9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　　　　</a:t>
            </a:r>
            <a:r>
              <a:rPr lang="en-US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1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月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6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日生</a:t>
            </a:r>
            <a:endParaRPr lang="ja-JP" altLang="ja-JP" sz="9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勤務先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：＊＊自動車</a:t>
            </a: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趣味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　：スポーツジム</a:t>
            </a:r>
          </a:p>
          <a:p>
            <a:pPr>
              <a:lnSpc>
                <a:spcPct val="150000"/>
              </a:lnSpc>
            </a:pP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 </a:t>
            </a:r>
            <a:r>
              <a:rPr lang="ja-JP" altLang="ja-JP" sz="900" b="1" u="sng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♠</a:t>
            </a:r>
            <a:r>
              <a:rPr lang="ja-JP" altLang="ja-JP" sz="9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新郎母　近藤　千恵子</a:t>
            </a:r>
            <a:endParaRPr lang="ja-JP" altLang="ja-JP" sz="9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誕生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日：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1968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年（昭和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43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）</a:t>
            </a:r>
            <a:endParaRPr lang="en-US" altLang="ja-JP" sz="9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　</a:t>
            </a: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　</a:t>
            </a:r>
            <a:r>
              <a:rPr lang="ja-JP" altLang="en-US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　</a:t>
            </a: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</a:t>
            </a:r>
            <a:r>
              <a:rPr lang="en-US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4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月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28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日生</a:t>
            </a:r>
            <a:endParaRPr lang="en-US" altLang="ja-JP" sz="9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　</a:t>
            </a: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勤務先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：児童クラブ　指導員</a:t>
            </a: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趣味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　：美術館巡り</a:t>
            </a:r>
          </a:p>
          <a:p>
            <a:pPr algn="ctr">
              <a:lnSpc>
                <a:spcPct val="150000"/>
              </a:lnSpc>
            </a:pPr>
            <a:endParaRPr kumimoji="1" lang="ja-JP" altLang="en-US" sz="900" b="1" dirty="0" smtClean="0">
              <a:solidFill>
                <a:schemeClr val="accent4">
                  <a:lumMod val="50000"/>
                </a:schemeClr>
              </a:solidFill>
              <a:latin typeface="Hiragino Mincho ProN W6" charset="-128"/>
              <a:ea typeface="Hiragino Mincho ProN W6" charset="-128"/>
              <a:cs typeface="Hiragino Mincho ProN W6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354101" y="1208776"/>
            <a:ext cx="2252667" cy="236146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ja-JP" sz="9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♡新婦父　佐々木　龍之介</a:t>
            </a:r>
            <a:endParaRPr lang="ja-JP" altLang="ja-JP" sz="9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誕生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日：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1963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年（昭和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38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）</a:t>
            </a:r>
            <a:endParaRPr lang="en-US" altLang="ja-JP" sz="9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　</a:t>
            </a: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　　　</a:t>
            </a:r>
            <a:r>
              <a:rPr lang="en-US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3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月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20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日生</a:t>
            </a:r>
            <a:endParaRPr lang="ja-JP" altLang="ja-JP" sz="9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勤務先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：鉄道会社職員</a:t>
            </a: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趣味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　：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カラオケ</a:t>
            </a:r>
            <a:endParaRPr lang="ja-JP" altLang="ja-JP" sz="9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900" b="1" u="sng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♡新婦母　佐々木　貴美枝</a:t>
            </a:r>
            <a:endParaRPr lang="ja-JP" altLang="ja-JP" sz="9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誕生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日：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1965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年（昭和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40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年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）</a:t>
            </a:r>
            <a:endParaRPr lang="en-US" altLang="ja-JP" sz="900" b="1" dirty="0" smtClean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　</a:t>
            </a: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　　　</a:t>
            </a:r>
            <a:r>
              <a:rPr lang="en-US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11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月</a:t>
            </a:r>
            <a:r>
              <a:rPr lang="en-US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2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日生</a:t>
            </a:r>
            <a:endParaRPr lang="ja-JP" altLang="ja-JP" sz="900" b="1" dirty="0">
              <a:latin typeface="Hiragino Mincho ProN W6" charset="-128"/>
              <a:ea typeface="Hiragino Mincho ProN W6" charset="-128"/>
              <a:cs typeface="Hiragino Mincho ProN W6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勤務先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：＞＞耳鼻科受付</a:t>
            </a:r>
          </a:p>
          <a:p>
            <a:pPr>
              <a:lnSpc>
                <a:spcPct val="150000"/>
              </a:lnSpc>
            </a:pP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　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趣味</a:t>
            </a:r>
            <a:r>
              <a:rPr lang="ja-JP" altLang="ja-JP" sz="900" b="1" dirty="0">
                <a:latin typeface="Hiragino Mincho ProN W6" charset="-128"/>
                <a:ea typeface="Hiragino Mincho ProN W6" charset="-128"/>
                <a:cs typeface="Hiragino Mincho ProN W6" charset="-128"/>
              </a:rPr>
              <a:t>　：</a:t>
            </a:r>
            <a:r>
              <a:rPr lang="ja-JP" altLang="ja-JP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ガーデニング</a:t>
            </a:r>
            <a:r>
              <a:rPr lang="ja-JP" altLang="en-US" sz="900" b="1" dirty="0" smtClean="0">
                <a:latin typeface="Hiragino Mincho ProN W6" charset="-128"/>
                <a:ea typeface="Hiragino Mincho ProN W6" charset="-128"/>
                <a:cs typeface="Hiragino Mincho ProN W6" charset="-128"/>
              </a:rPr>
              <a:t>　</a:t>
            </a:r>
            <a:endParaRPr kumimoji="1" lang="ja-JP" altLang="en-US" sz="900" b="1" dirty="0" smtClean="0">
              <a:solidFill>
                <a:schemeClr val="accent4">
                  <a:lumMod val="50000"/>
                </a:schemeClr>
              </a:solidFill>
              <a:latin typeface="Hiragino Mincho ProN W6" charset="-128"/>
              <a:ea typeface="Hiragino Mincho ProN W6" charset="-128"/>
              <a:cs typeface="Hiragino Mincho ProN W6" charset="-128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5165257" y="3570243"/>
            <a:ext cx="4290923" cy="3295708"/>
            <a:chOff x="7328553" y="57951"/>
            <a:chExt cx="4290923" cy="3295708"/>
          </a:xfrm>
        </p:grpSpPr>
        <p:sp>
          <p:nvSpPr>
            <p:cNvPr id="20" name="タイトル 1"/>
            <p:cNvSpPr txBox="1">
              <a:spLocks/>
            </p:cNvSpPr>
            <p:nvPr/>
          </p:nvSpPr>
          <p:spPr>
            <a:xfrm>
              <a:off x="8231573" y="502337"/>
              <a:ext cx="2444748" cy="39925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ja-JP" sz="3200" dirty="0" smtClean="0">
                  <a:solidFill>
                    <a:schemeClr val="accent4">
                      <a:lumMod val="50000"/>
                    </a:schemeClr>
                  </a:solidFill>
                  <a:latin typeface="Snell Roundhand" charset="0"/>
                  <a:ea typeface="Snell Roundhand" charset="0"/>
                  <a:cs typeface="Snell Roundhand" charset="0"/>
                </a:rPr>
                <a:t>New Address</a:t>
              </a:r>
              <a:endParaRPr lang="ja-JP" altLang="en-US" sz="3200" dirty="0">
                <a:solidFill>
                  <a:schemeClr val="accent4">
                    <a:lumMod val="50000"/>
                  </a:schemeClr>
                </a:solidFill>
                <a:latin typeface="Snell Roundhand" charset="0"/>
                <a:ea typeface="Snell Roundhand" charset="0"/>
                <a:cs typeface="Snell Roundhand" charset="0"/>
              </a:endParaRPr>
            </a:p>
          </p:txBody>
        </p:sp>
        <p:sp>
          <p:nvSpPr>
            <p:cNvPr id="25" name="下カーブ リボン 24"/>
            <p:cNvSpPr/>
            <p:nvPr/>
          </p:nvSpPr>
          <p:spPr>
            <a:xfrm>
              <a:off x="7328553" y="57951"/>
              <a:ext cx="4250789" cy="888772"/>
            </a:xfrm>
            <a:prstGeom prst="ellipseRibbon">
              <a:avLst>
                <a:gd name="adj1" fmla="val 43666"/>
                <a:gd name="adj2" fmla="val 75000"/>
                <a:gd name="adj3" fmla="val 28134"/>
              </a:avLst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3" name="図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7" t="7299" r="22107" b="36153"/>
            <a:stretch/>
          </p:blipFill>
          <p:spPr>
            <a:xfrm>
              <a:off x="9905929" y="1853093"/>
              <a:ext cx="1635313" cy="1200196"/>
            </a:xfrm>
            <a:prstGeom prst="rect">
              <a:avLst/>
            </a:prstGeom>
          </p:spPr>
        </p:pic>
        <p:sp>
          <p:nvSpPr>
            <p:cNvPr id="44" name="正方形/長方形 43"/>
            <p:cNvSpPr/>
            <p:nvPr/>
          </p:nvSpPr>
          <p:spPr>
            <a:xfrm rot="650530">
              <a:off x="9903893" y="1328502"/>
              <a:ext cx="1715583" cy="553998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MaruGothicMPRO" charset="-128"/>
                  <a:ea typeface="HGMaruGothicMPRO" charset="-128"/>
                  <a:cs typeface="HGMaruGothicMPRO" charset="-128"/>
                </a:rPr>
                <a:t>お近くに来た際は</a:t>
              </a:r>
              <a:endParaRPr lang="en-US" altLang="ja-JP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endParaRPr>
            </a:p>
            <a:p>
              <a:pPr algn="ctr"/>
              <a:r>
                <a:rPr lang="ja-JP" altLang="en-US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MaruGothicMPRO" charset="-128"/>
                  <a:ea typeface="HGMaruGothicMPRO" charset="-128"/>
                  <a:cs typeface="HGMaruGothicMPRO" charset="-128"/>
                </a:rPr>
                <a:t>お気軽に</a:t>
              </a:r>
              <a:endParaRPr lang="en-US" altLang="ja-JP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endParaRPr>
            </a:p>
            <a:p>
              <a:pPr algn="ctr"/>
              <a:r>
                <a:rPr lang="ja-JP" altLang="en-US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MaruGothicMPRO" charset="-128"/>
                  <a:ea typeface="HGMaruGothicMPRO" charset="-128"/>
                  <a:cs typeface="HGMaruGothicMPRO" charset="-128"/>
                </a:rPr>
                <a:t>遊びに来てくださいね</a:t>
              </a:r>
              <a:endParaRPr lang="ja-JP" alt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MaruGothicMPRO" charset="-128"/>
                <a:ea typeface="HGMaruGothicMPRO" charset="-128"/>
                <a:cs typeface="HGMaruGothicMPRO" charset="-128"/>
              </a:endParaRPr>
            </a:p>
          </p:txBody>
        </p:sp>
        <p:sp>
          <p:nvSpPr>
            <p:cNvPr id="45" name="タイトル 1"/>
            <p:cNvSpPr txBox="1">
              <a:spLocks/>
            </p:cNvSpPr>
            <p:nvPr/>
          </p:nvSpPr>
          <p:spPr>
            <a:xfrm>
              <a:off x="7599609" y="1227864"/>
              <a:ext cx="2540000" cy="212579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ja-JP" altLang="en-US" sz="12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住所　</a:t>
              </a:r>
              <a:r>
                <a:rPr lang="ja-JP" altLang="ja-JP" sz="12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東京都</a:t>
              </a:r>
              <a:r>
                <a:rPr lang="ja-JP" altLang="ja-JP" sz="1200" b="1" dirty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江東区前橋</a:t>
              </a:r>
              <a:r>
                <a:rPr lang="en-US" altLang="ja-JP" sz="1200" b="1" dirty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3-6-7 </a:t>
              </a:r>
              <a:endParaRPr lang="en-US" altLang="ja-JP" sz="1200" b="1" dirty="0" smtClean="0">
                <a:latin typeface="Hiragino Mincho ProN W6" charset="-128"/>
                <a:ea typeface="Hiragino Mincho ProN W6" charset="-128"/>
                <a:cs typeface="Hiragino Mincho ProN W6" charset="-128"/>
              </a:endParaRPr>
            </a:p>
            <a:p>
              <a:pPr>
                <a:lnSpc>
                  <a:spcPct val="120000"/>
                </a:lnSpc>
              </a:pPr>
              <a:r>
                <a:rPr lang="ja-JP" altLang="en-US" sz="12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　　　</a:t>
              </a:r>
              <a:r>
                <a:rPr lang="ja-JP" altLang="ja-JP" sz="12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メゾン</a:t>
              </a:r>
              <a:r>
                <a:rPr lang="ja-JP" altLang="ja-JP" sz="1200" b="1" dirty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蔵前</a:t>
              </a:r>
              <a:r>
                <a:rPr lang="en-US" altLang="ja-JP" sz="12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708</a:t>
              </a:r>
              <a:endParaRPr lang="ja-JP" altLang="ja-JP" sz="1200" b="1" dirty="0" smtClean="0">
                <a:latin typeface="Hiragino Mincho ProN W6" charset="-128"/>
                <a:ea typeface="Hiragino Mincho ProN W6" charset="-128"/>
                <a:cs typeface="Hiragino Mincho ProN W6" charset="-128"/>
              </a:endParaRPr>
            </a:p>
            <a:p>
              <a:pPr>
                <a:lnSpc>
                  <a:spcPct val="120000"/>
                </a:lnSpc>
              </a:pPr>
              <a:r>
                <a:rPr lang="en-US" altLang="ja-JP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	    </a:t>
              </a:r>
            </a:p>
            <a:p>
              <a:pPr algn="ctr">
                <a:lnSpc>
                  <a:spcPct val="120000"/>
                </a:lnSpc>
              </a:pPr>
              <a:r>
                <a:rPr lang="ja-JP" altLang="ja-JP" sz="1000" b="1" u="sng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真威</a:t>
              </a:r>
              <a:endParaRPr lang="en-US" altLang="ja-JP" sz="1000" b="1" dirty="0">
                <a:latin typeface="Hiragino Mincho ProN W6" charset="-128"/>
                <a:ea typeface="Hiragino Mincho ProN W6" charset="-128"/>
                <a:cs typeface="Hiragino Mincho ProN W6" charset="-128"/>
              </a:endParaRPr>
            </a:p>
            <a:p>
              <a:pPr>
                <a:lnSpc>
                  <a:spcPct val="120000"/>
                </a:lnSpc>
              </a:pPr>
              <a:r>
                <a:rPr lang="ja-JP" altLang="en-US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　　電話　</a:t>
              </a:r>
              <a:r>
                <a:rPr lang="en-US" altLang="ja-JP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090 </a:t>
              </a:r>
              <a:r>
                <a:rPr lang="en-US" altLang="ja-JP" sz="1000" b="1" dirty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□□□□ △△△△</a:t>
              </a:r>
              <a:r>
                <a:rPr lang="ja-JP" altLang="ja-JP" sz="1000" b="1" dirty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 </a:t>
              </a:r>
              <a:endParaRPr lang="en-US" altLang="ja-JP" sz="1000" b="1" dirty="0" smtClean="0">
                <a:latin typeface="Hiragino Mincho ProN W6" charset="-128"/>
                <a:ea typeface="Hiragino Mincho ProN W6" charset="-128"/>
                <a:cs typeface="Hiragino Mincho ProN W6" charset="-128"/>
              </a:endParaRPr>
            </a:p>
            <a:p>
              <a:pPr>
                <a:lnSpc>
                  <a:spcPct val="120000"/>
                </a:lnSpc>
              </a:pPr>
              <a:r>
                <a:rPr lang="en-US" altLang="ja-JP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      LINE </a:t>
              </a:r>
              <a:r>
                <a:rPr lang="en-US" altLang="ja-JP" sz="1000" b="1" dirty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ID: </a:t>
              </a:r>
              <a:r>
                <a:rPr lang="en-US" altLang="ja-JP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++++/+++</a:t>
              </a:r>
              <a:endParaRPr lang="en-US" altLang="ja-JP" sz="1000" b="1" u="sng" dirty="0">
                <a:latin typeface="Hiragino Mincho ProN W6" charset="-128"/>
                <a:ea typeface="Hiragino Mincho ProN W6" charset="-128"/>
                <a:cs typeface="Hiragino Mincho ProN W6" charset="-128"/>
              </a:endParaRPr>
            </a:p>
            <a:p>
              <a:pPr algn="ctr">
                <a:lnSpc>
                  <a:spcPct val="120000"/>
                </a:lnSpc>
              </a:pPr>
              <a:r>
                <a:rPr lang="ja-JP" altLang="ja-JP" sz="1000" b="1" u="sng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奈美</a:t>
              </a:r>
              <a:endParaRPr lang="en-US" altLang="ja-JP" sz="1000" b="1" u="sng" dirty="0" smtClean="0">
                <a:latin typeface="Hiragino Mincho ProN W6" charset="-128"/>
                <a:ea typeface="Hiragino Mincho ProN W6" charset="-128"/>
                <a:cs typeface="Hiragino Mincho ProN W6" charset="-128"/>
              </a:endParaRPr>
            </a:p>
            <a:p>
              <a:pPr>
                <a:lnSpc>
                  <a:spcPct val="120000"/>
                </a:lnSpc>
              </a:pPr>
              <a:r>
                <a:rPr lang="ja-JP" altLang="ja-JP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 </a:t>
              </a:r>
              <a:r>
                <a:rPr lang="ja-JP" altLang="en-US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      電話　</a:t>
              </a:r>
              <a:r>
                <a:rPr lang="en-US" altLang="ja-JP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090 </a:t>
              </a:r>
              <a:r>
                <a:rPr lang="en-US" altLang="ja-JP" sz="1000" b="1" dirty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□□□□ △△△△</a:t>
              </a:r>
              <a:r>
                <a:rPr lang="ja-JP" altLang="ja-JP" sz="1000" b="1" dirty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 </a:t>
              </a:r>
              <a:endParaRPr lang="en-US" altLang="ja-JP" sz="1000" b="1" dirty="0" smtClean="0">
                <a:latin typeface="Hiragino Mincho ProN W6" charset="-128"/>
                <a:ea typeface="Hiragino Mincho ProN W6" charset="-128"/>
                <a:cs typeface="Hiragino Mincho ProN W6" charset="-128"/>
              </a:endParaRPr>
            </a:p>
            <a:p>
              <a:pPr>
                <a:lnSpc>
                  <a:spcPct val="120000"/>
                </a:lnSpc>
              </a:pPr>
              <a:r>
                <a:rPr lang="ja-JP" altLang="en-US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　　</a:t>
              </a:r>
              <a:r>
                <a:rPr lang="en-US" altLang="ja-JP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LINE </a:t>
              </a:r>
              <a:r>
                <a:rPr lang="en-US" altLang="ja-JP" sz="1000" b="1" dirty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ID: </a:t>
              </a:r>
              <a:r>
                <a:rPr lang="en-US" altLang="ja-JP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+++++/&gt;&gt;</a:t>
              </a:r>
              <a:r>
                <a:rPr lang="ja-JP" altLang="en-US" sz="1000" b="1" dirty="0" smtClean="0">
                  <a:latin typeface="Hiragino Mincho ProN W6" charset="-128"/>
                  <a:ea typeface="Hiragino Mincho ProN W6" charset="-128"/>
                  <a:cs typeface="Hiragino Mincho ProN W6" charset="-128"/>
                </a:rPr>
                <a:t> </a:t>
              </a:r>
              <a:endParaRPr lang="ja-JP" altLang="ja-JP" sz="1000" b="1" dirty="0">
                <a:latin typeface="Hiragino Mincho ProN W6" charset="-128"/>
                <a:ea typeface="Hiragino Mincho ProN W6" charset="-128"/>
                <a:cs typeface="Hiragino Mincho ProN W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2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rmAutofit/>
      </a:bodyPr>
      <a:lstStyle>
        <a:defPPr algn="ctr">
          <a:defRPr sz="3200" smtClean="0">
            <a:solidFill>
              <a:schemeClr val="accent4">
                <a:lumMod val="50000"/>
              </a:schemeClr>
            </a:solidFill>
            <a:latin typeface="Snell Roundhand" charset="0"/>
            <a:ea typeface="Snell Roundhand" charset="0"/>
            <a:cs typeface="Snell Roundhand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256</Words>
  <Application>Microsoft Office PowerPoint</Application>
  <PresentationFormat>A4 210 x 297 mm</PresentationFormat>
  <Paragraphs>121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池田 ゆき</dc:creator>
  <cp:lastModifiedBy>青山　典子</cp:lastModifiedBy>
  <cp:revision>33</cp:revision>
  <cp:lastPrinted>2019-01-23T03:32:51Z</cp:lastPrinted>
  <dcterms:created xsi:type="dcterms:W3CDTF">2019-01-22T06:56:43Z</dcterms:created>
  <dcterms:modified xsi:type="dcterms:W3CDTF">2019-02-07T08:40:39Z</dcterms:modified>
</cp:coreProperties>
</file>